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7569200" cy="10693400"/>
  <p:notesSz cx="75692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2460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583689" y="10124817"/>
            <a:ext cx="402589" cy="2343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868686"/>
                </a:solidFill>
                <a:latin typeface="Trebuchet MS"/>
                <a:cs typeface="Trebuchet MS"/>
              </a:defRPr>
            </a:lvl1pPr>
          </a:lstStyle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‹#›</a:t>
            </a:fld>
            <a:r>
              <a:rPr spc="35" dirty="0"/>
              <a:t>/12</a:t>
            </a:r>
            <a:endParaRPr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hyperlink" Target="mailto:https://auchan-supply.ru/for-suppliers/edo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sg_reception@auchan.ru" TargetMode="External"/><Relationship Id="rId13" Type="http://schemas.openxmlformats.org/officeDocument/2006/relationships/hyperlink" Target="mailto:s.murashko@auchan.ru" TargetMode="External"/><Relationship Id="rId3" Type="http://schemas.openxmlformats.org/officeDocument/2006/relationships/image" Target="../media/image3.png"/><Relationship Id="rId7" Type="http://schemas.openxmlformats.org/officeDocument/2006/relationships/hyperlink" Target="mailto:sertificats@auchan.ru" TargetMode="External"/><Relationship Id="rId12" Type="http://schemas.openxmlformats.org/officeDocument/2006/relationships/hyperlink" Target="mailto:e.ponimash@auchan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tomilino-logistics@auchan.ru" TargetMode="External"/><Relationship Id="rId11" Type="http://schemas.openxmlformats.org/officeDocument/2006/relationships/hyperlink" Target="mailto:i.lebedeva@auchan.ru" TargetMode="External"/><Relationship Id="rId5" Type="http://schemas.openxmlformats.org/officeDocument/2006/relationships/hyperlink" Target="mailto:edo@auchan.ru" TargetMode="External"/><Relationship Id="rId15" Type="http://schemas.openxmlformats.org/officeDocument/2006/relationships/hyperlink" Target="mailto:cert_log_nsk@auchan.ru" TargetMode="External"/><Relationship Id="rId10" Type="http://schemas.openxmlformats.org/officeDocument/2006/relationships/hyperlink" Target="mailto:sklad.sam@auchan.ru" TargetMode="External"/><Relationship Id="rId4" Type="http://schemas.openxmlformats.org/officeDocument/2006/relationships/hyperlink" Target="mailto:ek.volkova@auchan.ru" TargetMode="External"/><Relationship Id="rId9" Type="http://schemas.openxmlformats.org/officeDocument/2006/relationships/hyperlink" Target="mailto:sertifikat_ekat@auchan.ru" TargetMode="External"/><Relationship Id="rId14" Type="http://schemas.openxmlformats.org/officeDocument/2006/relationships/hyperlink" Target="mailto:cert_spb@auchan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74101" y="3232911"/>
            <a:ext cx="2746375" cy="699679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7145" marR="9525" algn="ctr">
              <a:lnSpc>
                <a:spcPct val="102299"/>
              </a:lnSpc>
              <a:spcBef>
                <a:spcPts val="70"/>
              </a:spcBef>
            </a:pPr>
            <a:r>
              <a:rPr lang="ru-RU" sz="1100" b="1" spc="30" dirty="0" smtClean="0">
                <a:solidFill>
                  <a:srgbClr val="424242"/>
                </a:solidFill>
                <a:latin typeface="Trebuchet MS"/>
                <a:cs typeface="Trebuchet MS"/>
              </a:rPr>
              <a:t>Порядок и набор документов при поставках товара</a:t>
            </a:r>
            <a:endParaRPr sz="1100" dirty="0">
              <a:latin typeface="Trebuchet MS"/>
              <a:cs typeface="Trebuchet MS"/>
            </a:endParaRPr>
          </a:p>
          <a:p>
            <a:pPr marL="12065" marR="5080" algn="ctr">
              <a:lnSpc>
                <a:spcPct val="102299"/>
              </a:lnSpc>
            </a:pPr>
            <a:r>
              <a:rPr sz="1100" spc="20" dirty="0">
                <a:solidFill>
                  <a:srgbClr val="424242"/>
                </a:solidFill>
                <a:latin typeface="Trebuchet MS"/>
                <a:cs typeface="Trebuchet MS"/>
              </a:rPr>
              <a:t>(Распределительные центры/магазины) </a:t>
            </a:r>
            <a:r>
              <a:rPr sz="1100" spc="-3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sz="1100" spc="50" dirty="0">
                <a:solidFill>
                  <a:srgbClr val="C00000"/>
                </a:solidFill>
                <a:latin typeface="Trebuchet MS"/>
                <a:cs typeface="Trebuchet MS"/>
              </a:rPr>
              <a:t>Версия</a:t>
            </a:r>
            <a:r>
              <a:rPr sz="1100" spc="-60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sz="1100" spc="45" dirty="0" err="1">
                <a:solidFill>
                  <a:srgbClr val="C00000"/>
                </a:solidFill>
                <a:latin typeface="Trebuchet MS"/>
                <a:cs typeface="Trebuchet MS"/>
              </a:rPr>
              <a:t>от</a:t>
            </a:r>
            <a:r>
              <a:rPr sz="1100" spc="-55" dirty="0">
                <a:solidFill>
                  <a:srgbClr val="C00000"/>
                </a:solidFill>
                <a:latin typeface="Trebuchet MS"/>
                <a:cs typeface="Trebuchet MS"/>
              </a:rPr>
              <a:t> </a:t>
            </a:r>
            <a:r>
              <a:rPr lang="ru-RU"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01</a:t>
            </a:r>
            <a:r>
              <a:rPr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.</a:t>
            </a:r>
            <a:r>
              <a:rPr lang="ru-RU"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08</a:t>
            </a:r>
            <a:r>
              <a:rPr sz="1100" spc="-25" dirty="0" smtClean="0">
                <a:solidFill>
                  <a:srgbClr val="C00000"/>
                </a:solidFill>
                <a:latin typeface="Trebuchet MS"/>
                <a:cs typeface="Trebuchet MS"/>
              </a:rPr>
              <a:t>.202</a:t>
            </a:r>
            <a:r>
              <a:rPr lang="ru-RU" sz="1100" spc="-25" dirty="0">
                <a:solidFill>
                  <a:srgbClr val="C00000"/>
                </a:solidFill>
                <a:latin typeface="Trebuchet MS"/>
                <a:cs typeface="Trebuchet MS"/>
              </a:rPr>
              <a:t>5</a:t>
            </a:r>
            <a:endParaRPr sz="1100" dirty="0">
              <a:solidFill>
                <a:srgbClr val="C00000"/>
              </a:solidFill>
              <a:latin typeface="Trebuchet MS"/>
              <a:cs typeface="Trebuchet MS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42282" y="450850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1012825"/>
            <a:ext cx="374015" cy="90582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4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2</a:t>
            </a:fld>
            <a:r>
              <a:rPr spc="35" dirty="0"/>
              <a:t>/12</a:t>
            </a:r>
            <a:endParaRPr sz="1400"/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790974"/>
              </p:ext>
            </p:extLst>
          </p:nvPr>
        </p:nvGraphicFramePr>
        <p:xfrm>
          <a:off x="688788" y="3084764"/>
          <a:ext cx="6524812" cy="340398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24553">
                  <a:extLst>
                    <a:ext uri="{9D8B030D-6E8A-4147-A177-3AD203B41FA5}">
                      <a16:colId xmlns:a16="http://schemas.microsoft.com/office/drawing/2014/main" val="1647395869"/>
                    </a:ext>
                  </a:extLst>
                </a:gridCol>
                <a:gridCol w="1012261">
                  <a:extLst>
                    <a:ext uri="{9D8B030D-6E8A-4147-A177-3AD203B41FA5}">
                      <a16:colId xmlns:a16="http://schemas.microsoft.com/office/drawing/2014/main" val="180053056"/>
                    </a:ext>
                  </a:extLst>
                </a:gridCol>
                <a:gridCol w="2987998">
                  <a:extLst>
                    <a:ext uri="{9D8B030D-6E8A-4147-A177-3AD203B41FA5}">
                      <a16:colId xmlns:a16="http://schemas.microsoft.com/office/drawing/2014/main" val="995559991"/>
                    </a:ext>
                  </a:extLst>
                </a:gridCol>
              </a:tblGrid>
              <a:tr h="748665">
                <a:tc>
                  <a:txBody>
                    <a:bodyPr/>
                    <a:lstStyle/>
                    <a:p>
                      <a:pPr marL="72390" marR="85090"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Пакет ТСД передаваемых Поставщиком Покупателю при поставке товаров на объекты Ашан Ритейл </a:t>
                      </a: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Россия: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7945" marR="58420" algn="ctr"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Кол-во комплектов документов </a:t>
                      </a: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при </a:t>
                      </a: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приемке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08330"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Дополнительные </a:t>
                      </a: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комментарии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522554"/>
                  </a:ext>
                </a:extLst>
              </a:tr>
              <a:tr h="109220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185"/>
                        </a:lnSpc>
                        <a:spcAft>
                          <a:spcPts val="0"/>
                        </a:spcAft>
                        <a:buClr>
                          <a:srgbClr val="444444"/>
                        </a:buClr>
                        <a:buSzPts val="1000"/>
                        <a:buFont typeface="Microsoft Sans Serif" panose="020B0604020202020204" pitchFamily="34" charset="0"/>
                        <a:buChar char="●"/>
                        <a:tabLst>
                          <a:tab pos="300355" algn="l"/>
                        </a:tabLst>
                      </a:pP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Microsoft Sans Serif" panose="020B0604020202020204" pitchFamily="34" charset="0"/>
                          <a:cs typeface="Roboto" panose="02000000000000000000" pitchFamily="2" charset="0"/>
                        </a:rPr>
                        <a:t>товарно-транспортная накладная</a:t>
                      </a:r>
                      <a:r>
                        <a:rPr lang="ru-RU" sz="1000" spc="-2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Microsoft Sans Serif" panose="020B0604020202020204" pitchFamily="34" charset="0"/>
                          <a:cs typeface="Roboto" panose="02000000000000000000" pitchFamily="2" charset="0"/>
                        </a:rPr>
                        <a:t>1–Т</a:t>
                      </a:r>
                      <a:endParaRPr lang="ru-RU" sz="1100" spc="0">
                        <a:effectLst/>
                        <a:latin typeface="Roboto" panose="02000000000000000000" pitchFamily="2" charset="0"/>
                        <a:ea typeface="Microsoft Sans Serif" panose="020B0604020202020204" pitchFamily="34" charset="0"/>
                        <a:cs typeface="Roboto" panose="02000000000000000000" pitchFamily="2" charset="0"/>
                      </a:endParaRPr>
                    </a:p>
                    <a:p>
                      <a:pPr marL="342900" lvl="0" indent="-342900">
                        <a:spcBef>
                          <a:spcPts val="150"/>
                        </a:spcBef>
                        <a:spcAft>
                          <a:spcPts val="0"/>
                        </a:spcAft>
                        <a:buClr>
                          <a:srgbClr val="444444"/>
                        </a:buClr>
                        <a:buSzPts val="1000"/>
                        <a:buFont typeface="Microsoft Sans Serif" panose="020B0604020202020204" pitchFamily="34" charset="0"/>
                        <a:buChar char="●"/>
                        <a:tabLst>
                          <a:tab pos="300355" algn="l"/>
                        </a:tabLst>
                      </a:pP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Microsoft Sans Serif" panose="020B0604020202020204" pitchFamily="34" charset="0"/>
                          <a:cs typeface="Roboto" panose="02000000000000000000" pitchFamily="2" charset="0"/>
                        </a:rPr>
                        <a:t>товарнаянакладнаяТорг-12</a:t>
                      </a:r>
                      <a:endParaRPr lang="ru-RU" sz="1100" spc="0">
                        <a:effectLst/>
                        <a:latin typeface="Roboto" panose="02000000000000000000" pitchFamily="2" charset="0"/>
                        <a:ea typeface="Microsoft Sans Serif" panose="020B0604020202020204" pitchFamily="34" charset="0"/>
                        <a:cs typeface="Roboto" panose="02000000000000000000" pitchFamily="2" charset="0"/>
                      </a:endParaRPr>
                    </a:p>
                    <a:p>
                      <a:pPr marL="342900" marR="473075" lvl="0" indent="-342900">
                        <a:lnSpc>
                          <a:spcPct val="111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  <a:buClr>
                          <a:srgbClr val="444444"/>
                        </a:buClr>
                        <a:buSzPts val="1000"/>
                        <a:buFont typeface="Microsoft Sans Serif" panose="020B0604020202020204" pitchFamily="34" charset="0"/>
                        <a:buChar char="●"/>
                        <a:tabLst>
                          <a:tab pos="300990" algn="l"/>
                        </a:tabLs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Microsoft Sans Serif" panose="020B0604020202020204" pitchFamily="34" charset="0"/>
                          <a:cs typeface="Roboto" panose="02000000000000000000" pitchFamily="2" charset="0"/>
                        </a:rPr>
                        <a:t>универсальный передаточный </a:t>
                      </a:r>
                      <a:r>
                        <a:rPr lang="ru-RU" sz="1000" spc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Microsoft Sans Serif" panose="020B0604020202020204" pitchFamily="34" charset="0"/>
                          <a:cs typeface="Roboto" panose="02000000000000000000" pitchFamily="2" charset="0"/>
                        </a:rPr>
                        <a:t>документ (УПД)</a:t>
                      </a:r>
                      <a:endParaRPr lang="ru-RU" sz="1100" spc="0">
                        <a:effectLst/>
                        <a:latin typeface="Roboto" panose="02000000000000000000" pitchFamily="2" charset="0"/>
                        <a:ea typeface="Microsoft Sans Serif" panose="020B0604020202020204" pitchFamily="34" charset="0"/>
                        <a:cs typeface="Roboto" panose="02000000000000000000" pitchFamily="2" charset="0"/>
                      </a:endParaRPr>
                    </a:p>
                    <a:p>
                      <a:pPr marL="34290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44444"/>
                          </a:solidFill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(товар принимается при </a:t>
                      </a:r>
                      <a:r>
                        <a:rPr lang="ru-RU" sz="1200" spc="-10">
                          <a:solidFill>
                            <a:srgbClr val="444444"/>
                          </a:solidFill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наличии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444444"/>
                          </a:solidFill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одного из </a:t>
                      </a:r>
                      <a:r>
                        <a:rPr lang="ru-RU" sz="1200" spc="-10">
                          <a:solidFill>
                            <a:srgbClr val="444444"/>
                          </a:solidFill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документов!!)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"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67945" marR="59690" algn="ctr"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65405"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Документ обязательно должен быть загружен до поставки товара в Контур. Диадок.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66040" marR="1352550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1-остается у Покупателя;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1-передается Поставщику.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3894084"/>
                  </a:ext>
                </a:extLst>
              </a:tr>
              <a:tr h="520700">
                <a:tc>
                  <a:txBody>
                    <a:bodyPr/>
                    <a:lstStyle/>
                    <a:p>
                      <a:pPr marL="34290" marR="43815">
                        <a:lnSpc>
                          <a:spcPct val="111000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Доверенность на водителя для получения товарно-материальных ценностей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34290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(товаров ,возвратной тары).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67945" marR="59690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1-остается у Покупателя.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62039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34290" marR="85090">
                        <a:lnSpc>
                          <a:spcPts val="1350"/>
                        </a:lnSpc>
                        <a:spcBef>
                          <a:spcPts val="885"/>
                        </a:spcBef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Документ на возврат многооборотной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тары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67945" marR="59690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1352550">
                        <a:lnSpc>
                          <a:spcPct val="111000"/>
                        </a:lnSpc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1-остается у Покупателя;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1-передается Поставщику.</a:t>
                      </a:r>
                      <a:endParaRPr lang="ru-RU" sz="11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6720643"/>
                  </a:ext>
                </a:extLst>
              </a:tr>
            </a:tbl>
          </a:graphicData>
        </a:graphic>
      </p:graphicFrame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688788" y="196932"/>
            <a:ext cx="6220012" cy="186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icrosoft Sans Serif" panose="020B0604020202020204" pitchFamily="34" charset="0"/>
                <a:ea typeface="Roboto" panose="02000000000000000000" pitchFamily="2" charset="0"/>
                <a:cs typeface="Microsoft Sans Serif" panose="020B0604020202020204" pitchFamily="34" charset="0"/>
              </a:rPr>
              <a:t>   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Уважаемый партнер, информируем 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вас о том, что в ООО АШАН Ритейл Россия существует следующий порядок и набор </a:t>
            </a:r>
            <a:r>
              <a:rPr lang="ru-RU" altLang="ru-RU" sz="1200" b="1" spc="20" dirty="0">
                <a:solidFill>
                  <a:srgbClr val="424242"/>
                </a:solidFill>
                <a:latin typeface="Trebuchet MS"/>
                <a:cs typeface="Trebuchet MS"/>
              </a:rPr>
              <a:t>Товарно-сопроводительных документов (ТСД) 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при поставках на распределительные центры и магазины сети.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 </a:t>
            </a:r>
            <a:r>
              <a:rPr lang="ru-RU" altLang="ru-RU" sz="1200" b="1" spc="20" dirty="0">
                <a:solidFill>
                  <a:srgbClr val="424242"/>
                </a:solidFill>
                <a:latin typeface="Trebuchet MS"/>
                <a:cs typeface="Trebuchet MS"/>
              </a:rPr>
              <a:t>Общие требования к документам: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Допускается создание документов на лицевой и оборотной сторонах листа.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При формировании таблиц с данными допускается использовать шрифты для печати не менее 9 (девяти) </a:t>
            </a:r>
            <a:r>
              <a:rPr lang="ru-RU" alt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Times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ru-RU" alt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New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ru-RU" alt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Roman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, </a:t>
            </a:r>
            <a:r>
              <a:rPr lang="ru-RU" alt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Arial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, </a:t>
            </a:r>
            <a:r>
              <a:rPr lang="ru-RU" alt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Verdana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, </a:t>
            </a:r>
            <a:r>
              <a:rPr lang="ru-RU" alt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Calibri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688788" y="6793737"/>
            <a:ext cx="6067612" cy="1060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dirty="0">
                <a:latin typeface="Arial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altLang="ru-RU" sz="1200" dirty="0" smtClean="0">
                <a:latin typeface="Arial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lang="ru-RU" altLang="ru-RU" sz="1100" spc="20" dirty="0">
                <a:solidFill>
                  <a:srgbClr val="424242"/>
                </a:solidFill>
                <a:latin typeface="Trebuchet MS"/>
                <a:cs typeface="Trebuchet MS"/>
              </a:rPr>
              <a:t>Информация, содержащаяся в документах должна соответствовать п. 7.1 и 7.2. Соглашении об ЭДО между Сторонами. Документ по ссылке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  <a:hlinkClick r:id="rId4"/>
              </a:rPr>
              <a:t>https://auchan-supply.ru/for-suppliers/edo/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</a:rPr>
              <a:t> 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icrosoft Sans Serif" panose="020B0604020202020204" pitchFamily="34" charset="0"/>
              </a:rPr>
              <a:t>													</a:t>
            </a:r>
            <a:endParaRPr kumimoji="0" lang="ru-RU" altLang="ru-RU" sz="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9"/>
          <p:cNvSpPr>
            <a:spLocks noChangeArrowheads="1"/>
          </p:cNvSpPr>
          <p:nvPr/>
        </p:nvSpPr>
        <p:spPr bwMode="auto">
          <a:xfrm>
            <a:off x="688788" y="1881772"/>
            <a:ext cx="4800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 </a:t>
            </a:r>
            <a:r>
              <a:rPr lang="ru-RU" altLang="ru-RU" sz="1200" b="1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Поставщик </a:t>
            </a:r>
            <a:r>
              <a:rPr lang="ru-RU" altLang="ru-RU" sz="1200" b="1" spc="20" dirty="0">
                <a:solidFill>
                  <a:srgbClr val="424242"/>
                </a:solidFill>
                <a:latin typeface="Trebuchet MS"/>
                <a:cs typeface="Trebuchet MS"/>
              </a:rPr>
              <a:t>с ЭДО 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(электронный документооборот бухгалтерских документов УПД/УКД) с каждой поставкой обязан представить следующие документы</a:t>
            </a: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175358" y="7812257"/>
            <a:ext cx="6945126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444444"/>
              </a:buClr>
              <a:buSzPct val="100000"/>
              <a:tabLst>
                <a:tab pos="446088" algn="l"/>
              </a:tabLst>
            </a:pPr>
            <a:r>
              <a:rPr lang="en-US" altLang="ru-RU" sz="1200" b="1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 </a:t>
            </a:r>
            <a:r>
              <a:rPr lang="ru-RU" altLang="ru-RU" sz="1200" b="1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Поставщики </a:t>
            </a:r>
            <a:r>
              <a:rPr lang="ru-RU" altLang="ru-RU" sz="1200" b="1" spc="20" dirty="0">
                <a:solidFill>
                  <a:srgbClr val="424242"/>
                </a:solidFill>
                <a:latin typeface="Trebuchet MS"/>
                <a:cs typeface="Trebuchet MS"/>
              </a:rPr>
              <a:t>которые не перешли на ЭДО 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(электронный документооборот бухгалтерских документов УПД/УКД) и поставляют товар с бумажными документами с каждой поставкой обязан представить следующие комплекты: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6088" algn="l"/>
              </a:tabLst>
            </a:pPr>
            <a:endParaRPr lang="ru-RU" altLang="ru-RU" sz="1200" spc="20" dirty="0">
              <a:solidFill>
                <a:srgbClr val="424242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3</a:t>
            </a:fld>
            <a:r>
              <a:rPr spc="35" dirty="0"/>
              <a:t>/12</a:t>
            </a:r>
            <a:endParaRPr sz="140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624517"/>
              </p:ext>
            </p:extLst>
          </p:nvPr>
        </p:nvGraphicFramePr>
        <p:xfrm>
          <a:off x="684924" y="393700"/>
          <a:ext cx="6604875" cy="379227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508641">
                  <a:extLst>
                    <a:ext uri="{9D8B030D-6E8A-4147-A177-3AD203B41FA5}">
                      <a16:colId xmlns:a16="http://schemas.microsoft.com/office/drawing/2014/main" val="1938707270"/>
                    </a:ext>
                  </a:extLst>
                </a:gridCol>
                <a:gridCol w="1017999">
                  <a:extLst>
                    <a:ext uri="{9D8B030D-6E8A-4147-A177-3AD203B41FA5}">
                      <a16:colId xmlns:a16="http://schemas.microsoft.com/office/drawing/2014/main" val="4064350243"/>
                    </a:ext>
                  </a:extLst>
                </a:gridCol>
                <a:gridCol w="3078235">
                  <a:extLst>
                    <a:ext uri="{9D8B030D-6E8A-4147-A177-3AD203B41FA5}">
                      <a16:colId xmlns:a16="http://schemas.microsoft.com/office/drawing/2014/main" val="2791704804"/>
                    </a:ext>
                  </a:extLst>
                </a:gridCol>
              </a:tblGrid>
              <a:tr h="724487">
                <a:tc>
                  <a:txBody>
                    <a:bodyPr/>
                    <a:lstStyle/>
                    <a:p>
                      <a:pPr marL="65405" marR="9144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Пакет ТСД</a:t>
                      </a:r>
                      <a:r>
                        <a:rPr lang="ru-RU" sz="1000" b="1" spc="2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передаваемых Поставщиком</a:t>
                      </a:r>
                      <a:r>
                        <a:rPr lang="ru-RU" sz="1000" b="1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Покупателю</a:t>
                      </a:r>
                      <a:r>
                        <a:rPr lang="ru-RU" sz="1000" b="1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при</a:t>
                      </a:r>
                      <a:r>
                        <a:rPr lang="ru-RU" sz="1000" b="1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поставке товаров на объекты Ашан Ритейл </a:t>
                      </a: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Россия: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5565" marR="62865" algn="ctr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Кол-во комплектов документов </a:t>
                      </a: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при</a:t>
                      </a:r>
                      <a:r>
                        <a:rPr lang="ru-RU" sz="1000" b="1" spc="-2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приемке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548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Дополнительные</a:t>
                      </a:r>
                      <a:r>
                        <a:rPr lang="ru-RU" sz="1000" b="1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комментарии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795146"/>
                  </a:ext>
                </a:extLst>
              </a:tr>
              <a:tr h="575089">
                <a:tc>
                  <a:txBody>
                    <a:bodyPr/>
                    <a:lstStyle/>
                    <a:p>
                      <a:pPr marL="65405" marR="85090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Товарно-транспортная накладная, товарная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накладная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или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универсальный передаточный документ (УПД)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9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75565" marR="64135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3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940" marR="1520190">
                        <a:lnSpc>
                          <a:spcPts val="135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1 - остается у</a:t>
                      </a:r>
                      <a:r>
                        <a:rPr lang="ru-RU" sz="1000" spc="2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Покупателя;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r>
                        <a:rPr lang="ru-RU" sz="1000" spc="-5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передается</a:t>
                      </a:r>
                      <a:r>
                        <a:rPr lang="ru-RU" sz="1000" spc="-5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Поставщику;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транспортной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компании.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958570"/>
                  </a:ext>
                </a:extLst>
              </a:tr>
              <a:tr h="511954">
                <a:tc>
                  <a:txBody>
                    <a:bodyPr/>
                    <a:lstStyle/>
                    <a:p>
                      <a:pPr marL="65405"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Товарная</a:t>
                      </a:r>
                      <a:r>
                        <a:rPr lang="ru-RU" sz="1000" spc="7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накладная</a:t>
                      </a:r>
                      <a:r>
                        <a:rPr lang="ru-RU" sz="1000" spc="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Торг-12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22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75565" marR="64135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r>
                        <a:rPr lang="ru-RU" sz="1000" spc="-5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остается</a:t>
                      </a:r>
                      <a:r>
                        <a:rPr lang="ru-RU" sz="1000" spc="-5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у</a:t>
                      </a:r>
                      <a:r>
                        <a:rPr lang="ru-RU" sz="1000" spc="1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Покупателя;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2794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r>
                        <a:rPr lang="ru-RU" sz="1000" spc="-4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  <a:r>
                        <a:rPr lang="ru-RU" sz="1000" spc="-4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передается</a:t>
                      </a:r>
                      <a:r>
                        <a:rPr lang="ru-RU" sz="1000" spc="-4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Поставщику,</a:t>
                      </a:r>
                      <a:r>
                        <a:rPr lang="ru-RU" sz="1000" spc="-4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а</a:t>
                      </a:r>
                      <a:r>
                        <a:rPr lang="ru-RU" sz="1000" spc="-4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также</a:t>
                      </a:r>
                      <a:r>
                        <a:rPr lang="ru-RU" sz="1000" spc="-4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счет-фактуру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(заменяет УПД);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6838690"/>
                  </a:ext>
                </a:extLst>
              </a:tr>
              <a:tr h="499452">
                <a:tc>
                  <a:txBody>
                    <a:bodyPr/>
                    <a:lstStyle/>
                    <a:p>
                      <a:pPr marL="65405" marR="85090">
                        <a:spcBef>
                          <a:spcPts val="450"/>
                        </a:spcBef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Универсальный</a:t>
                      </a:r>
                      <a:r>
                        <a:rPr lang="ru-RU" sz="1000" spc="-2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передаточный</a:t>
                      </a:r>
                      <a:r>
                        <a:rPr lang="ru-RU" sz="1000" spc="-2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документ (УПД)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75565" marR="64135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940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r>
                        <a:rPr lang="ru-RU" sz="1000" spc="-5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остается</a:t>
                      </a:r>
                      <a:r>
                        <a:rPr lang="ru-RU" sz="1000" spc="-5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у</a:t>
                      </a:r>
                      <a:r>
                        <a:rPr lang="ru-RU" sz="1000" spc="1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Покупателя;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27940">
                        <a:lnSpc>
                          <a:spcPts val="135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1 - передается Поставщику , УПД заменяет 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Товарную</a:t>
                      </a:r>
                      <a:r>
                        <a:rPr lang="ru-RU" sz="1000" spc="-2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накладную</a:t>
                      </a:r>
                      <a:r>
                        <a:rPr lang="ru-RU" sz="1000" spc="-3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ТОРГ-12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счет-фактуру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7730482"/>
                  </a:ext>
                </a:extLst>
              </a:tr>
              <a:tr h="500077">
                <a:tc>
                  <a:txBody>
                    <a:bodyPr/>
                    <a:lstStyle/>
                    <a:p>
                      <a:pPr marL="27305" marR="50165">
                        <a:lnSpc>
                          <a:spcPct val="111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Доверенность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водителя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для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получения товарно-материальных ценностей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27305"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(товаров,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возвратной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тары).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75565" marR="64135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>
                        <a:spcBef>
                          <a:spcPts val="475"/>
                        </a:spcBef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r>
                        <a:rPr lang="ru-RU" sz="1000" spc="-5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остается</a:t>
                      </a:r>
                      <a:r>
                        <a:rPr lang="ru-RU" sz="1000" spc="-5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у</a:t>
                      </a:r>
                      <a:r>
                        <a:rPr lang="ru-RU" sz="1000" spc="1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Покупателя.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9785003"/>
                  </a:ext>
                </a:extLst>
              </a:tr>
              <a:tr h="461946">
                <a:tc>
                  <a:txBody>
                    <a:bodyPr/>
                    <a:lstStyle/>
                    <a:p>
                      <a:pPr marL="27305" marR="85090">
                        <a:lnSpc>
                          <a:spcPts val="1350"/>
                        </a:lnSpc>
                        <a:spcBef>
                          <a:spcPts val="875"/>
                        </a:spcBef>
                        <a:spcAft>
                          <a:spcPts val="0"/>
                        </a:spcAft>
                      </a:pP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Документ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возврат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многооборотной 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тары</a:t>
                      </a:r>
                      <a:endParaRPr lang="ru-RU" sz="11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Microsoft Sans Serif" panose="020B0604020202020204" pitchFamily="34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 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75565" marR="64135" algn="ctr">
                        <a:spcAft>
                          <a:spcPts val="0"/>
                        </a:spcAft>
                      </a:pPr>
                      <a:r>
                        <a:rPr lang="ru-RU" sz="1000" spc="-5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2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040" marR="1466850">
                        <a:lnSpc>
                          <a:spcPct val="111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остается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у</a:t>
                      </a:r>
                      <a:r>
                        <a:rPr lang="ru-RU" sz="1000" spc="20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Покупателя; 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1</a:t>
                      </a:r>
                      <a:r>
                        <a:rPr lang="ru-RU" sz="1000" spc="-45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-</a:t>
                      </a:r>
                      <a:r>
                        <a:rPr lang="ru-RU" sz="1000" spc="-4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передается</a:t>
                      </a:r>
                      <a:r>
                        <a:rPr lang="ru-RU" sz="1000" spc="-45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2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Поставщику.</a:t>
                      </a:r>
                      <a:endParaRPr lang="ru-RU" sz="11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320671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982058"/>
              </p:ext>
            </p:extLst>
          </p:nvPr>
        </p:nvGraphicFramePr>
        <p:xfrm>
          <a:off x="659524" y="4863404"/>
          <a:ext cx="6630276" cy="46389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933321">
                  <a:extLst>
                    <a:ext uri="{9D8B030D-6E8A-4147-A177-3AD203B41FA5}">
                      <a16:colId xmlns:a16="http://schemas.microsoft.com/office/drawing/2014/main" val="2776413205"/>
                    </a:ext>
                  </a:extLst>
                </a:gridCol>
                <a:gridCol w="3696955">
                  <a:extLst>
                    <a:ext uri="{9D8B030D-6E8A-4147-A177-3AD203B41FA5}">
                      <a16:colId xmlns:a16="http://schemas.microsoft.com/office/drawing/2014/main" val="3584527896"/>
                    </a:ext>
                  </a:extLst>
                </a:gridCol>
              </a:tblGrid>
              <a:tr h="274037">
                <a:tc>
                  <a:txBody>
                    <a:bodyPr/>
                    <a:lstStyle/>
                    <a:p>
                      <a:pPr marL="14605" algn="ctr"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Тип</a:t>
                      </a:r>
                      <a:r>
                        <a:rPr lang="ru-RU" sz="1000" b="1" spc="-1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документа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06475">
                        <a:spcBef>
                          <a:spcPts val="510"/>
                        </a:spcBef>
                        <a:spcAft>
                          <a:spcPts val="0"/>
                        </a:spcAft>
                      </a:pP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Дополнительный</a:t>
                      </a:r>
                      <a:r>
                        <a:rPr lang="ru-RU" sz="1000" b="1" spc="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b="1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комментарий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7936833"/>
                  </a:ext>
                </a:extLst>
              </a:tr>
              <a:tr h="721838">
                <a:tc>
                  <a:txBody>
                    <a:bodyPr/>
                    <a:lstStyle/>
                    <a:p>
                      <a:pPr marL="65405" marR="539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Перечень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(реестр)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сертификатов/деклараций</a:t>
                      </a:r>
                      <a:r>
                        <a:rPr lang="ru-RU" sz="1000" spc="-3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соответствии с указанием номера сертификата/регистрационного номера декларации о соответствии,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 marR="147320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Необходим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распечатанный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реестр,</a:t>
                      </a:r>
                      <a:r>
                        <a:rPr lang="ru-RU" sz="1000" spc="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возможна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двусторонняя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печать.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  <a:p>
                      <a:pPr marL="69215"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Допускается</a:t>
                      </a:r>
                      <a:r>
                        <a:rPr lang="ru-RU" sz="1000" spc="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совместить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другим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документом,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например,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 </a:t>
                      </a:r>
                      <a:r>
                        <a:rPr lang="ru-RU" sz="1000" spc="-2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ТТН.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1799121"/>
                  </a:ext>
                </a:extLst>
              </a:tr>
              <a:tr h="510705">
                <a:tc>
                  <a:txBody>
                    <a:bodyPr/>
                    <a:lstStyle/>
                    <a:p>
                      <a:pPr marL="65405" marR="53975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Копия сертификата соответствия или декларация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соответствии,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свидетельство</a:t>
                      </a:r>
                      <a:r>
                        <a:rPr lang="ru-RU" sz="1000" spc="-6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</a:t>
                      </a:r>
                      <a:r>
                        <a:rPr lang="ru-RU" sz="1000" spc="-65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гос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регистрации.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Документ необходим</a:t>
                      </a:r>
                      <a:r>
                        <a:rPr lang="ru-RU" sz="1000" spc="-5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при первой</a:t>
                      </a:r>
                      <a:r>
                        <a:rPr lang="ru-RU" sz="1000" spc="-5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поставке, далее</a:t>
                      </a:r>
                      <a:r>
                        <a:rPr lang="ru-RU" sz="1000" spc="-5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реестр на сайте </a:t>
                      </a:r>
                      <a:r>
                        <a:rPr lang="ru-RU" sz="1000" spc="-10" dirty="0" err="1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Россаккредитации</a:t>
                      </a: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.</a:t>
                      </a:r>
                      <a:endParaRPr lang="ru-RU" sz="11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626144"/>
                  </a:ext>
                </a:extLst>
              </a:tr>
              <a:tr h="448424">
                <a:tc>
                  <a:txBody>
                    <a:bodyPr/>
                    <a:lstStyle/>
                    <a:p>
                      <a:pPr marL="65405" marR="539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ЭВСД на продукцию животного происхождения (в электронном виде в ФГИС «Меркурий»)</a:t>
                      </a:r>
                      <a:endParaRPr lang="ru-RU" sz="11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5405" marR="539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Ветеринарная поднадзорная продукция оформляется в соответствии с приказом Минсельхоза № 862, через ФГИС «Меркурий».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552973"/>
                  </a:ext>
                </a:extLst>
              </a:tr>
              <a:tr h="298949">
                <a:tc>
                  <a:txBody>
                    <a:bodyPr/>
                    <a:lstStyle/>
                    <a:p>
                      <a:pPr marL="65405" marR="539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СДИЗ на зерновую продукцию(в электронном виде в ФГИС «Зерно»)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5405" marR="539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Перемещение зерновой культуры регулируется Закон Российской Федерации «О зерне» от 14.05.1993 № 4973-1 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7817140"/>
                  </a:ext>
                </a:extLst>
              </a:tr>
              <a:tr h="747373">
                <a:tc>
                  <a:txBody>
                    <a:bodyPr/>
                    <a:lstStyle/>
                    <a:p>
                      <a:pPr marL="65405" marR="539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ПАТ- сопроводительные документы для пестицидов, агрохимикатов и тукосмесей. (в электронном виде в ФГИС «Сатурн»)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65405" marR="539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 ФГИС "Сатурн" сопроводительные документы, такие как накладные и акты применения, формируются и регистрируются в самой системе. Областью применения ФГИС «Сатурн» регулируются Постановлением Правительства Российской Федерации от 28.03.2022 № 493.  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2735858"/>
                  </a:ext>
                </a:extLst>
              </a:tr>
              <a:tr h="448424">
                <a:tc>
                  <a:txBody>
                    <a:bodyPr/>
                    <a:lstStyle/>
                    <a:p>
                      <a:pPr marL="65405" marR="539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Карантинные сертификаты/Акты карантинного фитосанитарного контроля (АКФК) (в электронном виде в системе «Аргус-Фито»)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5405" marR="5397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Требуется копия/ распечатка КС или АКФК. Система «Аргус-Фито» оформляется согласно перечню товаров из Решения Комиссии таможенного союза от 18.06.2010 № 318. 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038980"/>
                  </a:ext>
                </a:extLst>
              </a:tr>
              <a:tr h="274037">
                <a:tc>
                  <a:txBody>
                    <a:bodyPr/>
                    <a:lstStyle/>
                    <a:p>
                      <a:pPr marL="6540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Удостоверения</a:t>
                      </a:r>
                      <a:r>
                        <a:rPr lang="ru-RU" sz="1000" spc="-4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</a:t>
                      </a:r>
                      <a:r>
                        <a:rPr lang="ru-RU" sz="1000" spc="-4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качестве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spcBef>
                          <a:spcPts val="535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не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нужно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975210"/>
                  </a:ext>
                </a:extLst>
              </a:tr>
              <a:tr h="572363">
                <a:tc>
                  <a:txBody>
                    <a:bodyPr/>
                    <a:lstStyle/>
                    <a:p>
                      <a:pPr marL="65405" marR="53975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Иные документы, предусмотренные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действующим</a:t>
                      </a:r>
                      <a:r>
                        <a:rPr lang="ru-RU" sz="1000" spc="-4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законодательством</a:t>
                      </a:r>
                      <a:r>
                        <a:rPr lang="ru-RU" sz="1000" spc="-4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РФ</a:t>
                      </a:r>
                      <a:r>
                        <a:rPr lang="ru-RU" sz="1000" spc="-4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для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определенного</a:t>
                      </a:r>
                      <a:r>
                        <a:rPr lang="ru-RU" sz="1000" spc="2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вида товаров.</a:t>
                      </a:r>
                      <a:endParaRPr lang="ru-RU" sz="110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по</a:t>
                      </a:r>
                      <a:r>
                        <a:rPr lang="ru-RU" sz="1000" spc="-5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 </a:t>
                      </a:r>
                      <a:r>
                        <a:rPr lang="ru-RU" sz="1000" spc="-10" dirty="0">
                          <a:solidFill>
                            <a:srgbClr val="444444"/>
                          </a:solidFill>
                          <a:effectLst/>
                          <a:latin typeface="Roboto" panose="02000000000000000000" pitchFamily="2" charset="0"/>
                          <a:ea typeface="Roboto" panose="02000000000000000000" pitchFamily="2" charset="0"/>
                          <a:cs typeface="Roboto" panose="02000000000000000000" pitchFamily="2" charset="0"/>
                        </a:rPr>
                        <a:t>запросу</a:t>
                      </a:r>
                      <a:endParaRPr lang="ru-RU" sz="1100" dirty="0">
                        <a:effectLst/>
                        <a:latin typeface="Roboto" panose="02000000000000000000" pitchFamily="2" charset="0"/>
                        <a:ea typeface="Roboto" panose="02000000000000000000" pitchFamily="2" charset="0"/>
                        <a:cs typeface="Roboto" panose="02000000000000000000" pitchFamily="2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92623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658648" y="4309247"/>
            <a:ext cx="63015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46088" algn="l"/>
              </a:tabLst>
            </a:pPr>
            <a:r>
              <a:rPr lang="en-US" alt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  </a:t>
            </a:r>
            <a:r>
              <a:rPr lang="ru-RU" alt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При </a:t>
            </a:r>
            <a:r>
              <a:rPr lang="ru-RU" alt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поставках в зависимости от категории товаров необходимо прикладывать следующие документы: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481900" y="9429111"/>
            <a:ext cx="1609725" cy="542925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540" y="727075"/>
            <a:ext cx="485775" cy="9267824"/>
          </a:xfrm>
          <a:prstGeom prst="rect">
            <a:avLst/>
          </a:prstGeom>
        </p:spPr>
      </p:pic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5"/>
              </a:spcBef>
            </a:pPr>
            <a:fld id="{81D60167-4931-47E6-BA6A-407CBD079E47}" type="slidenum">
              <a:rPr sz="1400" spc="35" dirty="0">
                <a:solidFill>
                  <a:srgbClr val="D52A1D"/>
                </a:solidFill>
              </a:rPr>
              <a:t>4</a:t>
            </a:fld>
            <a:r>
              <a:rPr spc="35" dirty="0"/>
              <a:t>/12</a:t>
            </a:r>
            <a:endParaRPr sz="1400"/>
          </a:p>
        </p:txBody>
      </p:sp>
      <p:sp>
        <p:nvSpPr>
          <p:cNvPr id="8" name="Прямоугольник 7"/>
          <p:cNvSpPr/>
          <p:nvPr/>
        </p:nvSpPr>
        <p:spPr>
          <a:xfrm>
            <a:off x="660400" y="622300"/>
            <a:ext cx="7086600" cy="3897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350"/>
              </a:spcBef>
              <a:spcAft>
                <a:spcPts val="0"/>
              </a:spcAft>
            </a:pPr>
            <a:r>
              <a:rPr lang="ru-RU" sz="1200" b="1" spc="20" dirty="0">
                <a:solidFill>
                  <a:srgbClr val="424242"/>
                </a:solidFill>
                <a:latin typeface="Trebuchet MS"/>
                <a:cs typeface="Trebuchet MS"/>
              </a:rPr>
              <a:t>При возникновении вопросов -  контактные адреса:</a:t>
            </a:r>
          </a:p>
          <a:p>
            <a:pPr marR="1548765">
              <a:lnSpc>
                <a:spcPct val="120000"/>
              </a:lnSpc>
              <a:spcBef>
                <a:spcPts val="290"/>
              </a:spcBef>
              <a:spcAft>
                <a:spcPts val="0"/>
              </a:spcAft>
            </a:pP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по товаросопроводительным документам (ТСД)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  <a:hlinkClick r:id="rId4" tooltip="mailto:ek.volkova@auchan.ru"/>
              </a:rPr>
              <a:t>ek.volkova@auchan.ru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 по электронному документообороту (ЭДО)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  <a:hlinkClick r:id="rId5" tooltip="mailto:edo@auchan.ru"/>
              </a:rPr>
              <a:t>edo@auchan.ru</a:t>
            </a:r>
            <a:endParaRPr lang="ru-RU" sz="1200" spc="20" dirty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по документам качества при приемке товара на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РЦ</a:t>
            </a:r>
            <a:r>
              <a:rPr lang="ru-RU" sz="1200" b="1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:</a:t>
            </a:r>
            <a:endParaRPr lang="en-US" sz="1200" b="1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endParaRPr lang="en-US" sz="1200" b="1" spc="20" dirty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en-US" sz="1200" b="1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Томилино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Мск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.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  <a:hlinkClick r:id="rId6"/>
              </a:rPr>
              <a:t>tomilino-logistics@auchan.ru</a:t>
            </a:r>
            <a:endParaRPr lang="en-US" sz="1200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endParaRPr lang="en-US" sz="1200" spc="20" dirty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en-US" sz="12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en-US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Южные ворота </a:t>
            </a:r>
            <a:r>
              <a:rPr 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Мск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.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  <a:hlinkClick r:id="rId7"/>
              </a:rPr>
              <a:t>sertificats@auchan.ru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 ,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  <a:hlinkClick r:id="rId8"/>
              </a:rPr>
              <a:t>sg_reception@auchan.ru</a:t>
            </a:r>
            <a:endParaRPr lang="en-US" sz="1200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endParaRPr lang="en-US" sz="1200" spc="20" dirty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en-US" sz="12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en-US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Екатеринбург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  <a:hlinkClick r:id="rId9"/>
              </a:rPr>
              <a:t>sertifikat_ekat@auchan.ru</a:t>
            </a:r>
            <a:endParaRPr lang="en-US" sz="1200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endParaRPr lang="en-US" sz="1200" spc="20" dirty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en-US" sz="12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en-US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Самара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  <a:hlinkClick r:id="rId10"/>
              </a:rPr>
              <a:t>sklad.sam@auchan.ru</a:t>
            </a:r>
            <a:endParaRPr lang="en-US" sz="1200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endParaRPr lang="en-US" sz="1200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en-US" sz="12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en-US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Ростов на Дону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  <a:hlinkClick r:id="rId11"/>
              </a:rPr>
              <a:t>i.lebedeva@auchan.ru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, 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  <a:hlinkClick r:id="rId12"/>
              </a:rPr>
              <a:t>e.ponimash@auchan.ru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, 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  <a:hlinkClick r:id="rId13"/>
              </a:rPr>
              <a:t>s.murashko@auchan.ru</a:t>
            </a:r>
            <a:endParaRPr lang="en-US" sz="1200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endParaRPr lang="en-US" sz="1200" spc="20" dirty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en-US" sz="12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en-US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Санкт Петербург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  <a:hlinkClick r:id="rId14"/>
              </a:rPr>
              <a:t>cert_spb@auchan.ru</a:t>
            </a:r>
            <a:endParaRPr lang="en-US" sz="1200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endParaRPr lang="en-US" sz="1200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en-US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Новосибирск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  <a:hlinkClick r:id="rId15"/>
              </a:rPr>
              <a:t>cert_log_nsk@auchan.ru</a:t>
            </a:r>
            <a:endParaRPr lang="en-US" sz="1200" spc="20" dirty="0" smtClean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endParaRPr lang="en-US" sz="1200" spc="20" dirty="0">
              <a:solidFill>
                <a:srgbClr val="424242"/>
              </a:solidFill>
              <a:latin typeface="Trebuchet MS"/>
              <a:cs typeface="Trebuchet MS"/>
            </a:endParaRPr>
          </a:p>
          <a:p>
            <a:pPr>
              <a:spcBef>
                <a:spcPts val="15"/>
              </a:spcBef>
              <a:spcAft>
                <a:spcPts val="0"/>
              </a:spcAft>
            </a:pPr>
            <a:r>
              <a:rPr lang="en-US" sz="1200" spc="20" dirty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en-US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 </a:t>
            </a:r>
            <a:r>
              <a:rPr lang="ru-RU" sz="1200" spc="20" dirty="0" smtClean="0">
                <a:solidFill>
                  <a:srgbClr val="424242"/>
                </a:solidFill>
                <a:latin typeface="Trebuchet MS"/>
                <a:cs typeface="Trebuchet MS"/>
              </a:rPr>
              <a:t>РЦ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Северные Врата </a:t>
            </a:r>
            <a:r>
              <a:rPr lang="ru-RU" sz="1200" spc="20" dirty="0" err="1">
                <a:solidFill>
                  <a:srgbClr val="424242"/>
                </a:solidFill>
                <a:latin typeface="Trebuchet MS"/>
                <a:cs typeface="Trebuchet MS"/>
              </a:rPr>
              <a:t>Мск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</a:rPr>
              <a:t>. (АТАК) </a:t>
            </a:r>
            <a:r>
              <a:rPr lang="ru-RU" sz="1200" spc="20" dirty="0">
                <a:solidFill>
                  <a:srgbClr val="424242"/>
                </a:solidFill>
                <a:latin typeface="Trebuchet MS"/>
                <a:cs typeface="Trebuchet MS"/>
                <a:hlinkClick r:id="rId7"/>
              </a:rPr>
              <a:t>sertificats@auchan.ru</a:t>
            </a:r>
            <a:endParaRPr lang="ru-RU" sz="1200" spc="20" dirty="0">
              <a:solidFill>
                <a:srgbClr val="424242"/>
              </a:solidFill>
              <a:latin typeface="Trebuchet MS"/>
              <a:cs typeface="Trebuchet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6149</TotalTime>
  <Words>760</Words>
  <Application>Microsoft Office PowerPoint</Application>
  <PresentationFormat>Произвольный</PresentationFormat>
  <Paragraphs>103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Microsoft Sans Serif</vt:lpstr>
      <vt:lpstr>Roboto</vt:lpstr>
      <vt:lpstr>Trebuchet MS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приемки товаров на Объектах АШАН Ритейл Россия 2024</dc:title>
  <dc:creator>Denis SHASHKOV</dc:creator>
  <cp:lastModifiedBy>Denis SHASHKOV</cp:lastModifiedBy>
  <cp:revision>29</cp:revision>
  <dcterms:created xsi:type="dcterms:W3CDTF">2024-12-09T08:40:50Z</dcterms:created>
  <dcterms:modified xsi:type="dcterms:W3CDTF">2025-08-07T13:31:13Z</dcterms:modified>
</cp:coreProperties>
</file>